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Lato" panose="020F0502020204030203" pitchFamily="34" charset="0"/>
      <p:regular r:id="rId21"/>
      <p:bold r:id="rId22"/>
      <p:italic r:id="rId23"/>
      <p:boldItalic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Raleway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84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f88252dc4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f88252dc4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8252dc4_0_1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8252dc4_0_1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f88252dc4_0_1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f88252dc4_0_1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88252dc4_0_1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88252dc4_0_15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 map, local host code, mention outlier and density of data per country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f88252dc4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f88252dc4_0_6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and Image Source &lt;https://ww2.arb.ca.gov/resources/inhalable-particulate-matter-and-health&gt;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f88252dc4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f88252dc4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5886c5cea1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5886c5cea1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5886c5cea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5886c5cea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1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1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5654bc44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5654bc44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f88252dc4_0_1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f88252dc4_0_1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8252dc4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8252dc4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and data source: &lt;https://ww2.arb.ca.gov/resources/inhalable-particulate-matter-and-health&gt;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57d75a0e9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57d75a0e9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and data source: &lt;https://ww2.arb.ca.gov/resources/inhalable-particulate-matter-and-health&gt;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8252dc4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8252dc4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Dropped: isMobile, city, sensorType, manufacturers etc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Organized: Split coordinates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8252dc4_0_10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8252dc4_0_10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Scatter plots and what they mean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hyperlink" Target="https://api.openaq.org/v2/location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pi.openaq.org/v2/parameters" TargetMode="External"/><Relationship Id="rId5" Type="http://schemas.openxmlformats.org/officeDocument/2006/relationships/hyperlink" Target="https://api.openaq.org/v2/countries" TargetMode="External"/><Relationship Id="rId4" Type="http://schemas.openxmlformats.org/officeDocument/2006/relationships/hyperlink" Target="https://api.openaq.org/v2/citie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title"/>
          </p:nvPr>
        </p:nvSpPr>
        <p:spPr>
          <a:xfrm>
            <a:off x="729450" y="18520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Air Qualifiers</a:t>
            </a:r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body" idx="1"/>
          </p:nvPr>
        </p:nvSpPr>
        <p:spPr>
          <a:xfrm>
            <a:off x="1295325" y="2612275"/>
            <a:ext cx="7122900" cy="13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Alana Adams, Sharada Muthusubramanian, Chris Finklea</a:t>
            </a:r>
            <a:endParaRPr sz="1400" b="1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100"/>
          </a:p>
        </p:txBody>
      </p:sp>
      <p:pic>
        <p:nvPicPr>
          <p:cNvPr id="178" name="Google Shape;178;p18" descr="shutterstock_429987889_edited.jpg"/>
          <p:cNvPicPr preferRelativeResize="0"/>
          <p:nvPr/>
        </p:nvPicPr>
        <p:blipFill rotWithShape="1">
          <a:blip r:embed="rId3">
            <a:alphaModFix/>
          </a:blip>
          <a:srcRect l="12609" t="85988" r="6247" b="1381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>
            <a:spLocks noGrp="1"/>
          </p:cNvSpPr>
          <p:nvPr>
            <p:ph type="title"/>
          </p:nvPr>
        </p:nvSpPr>
        <p:spPr>
          <a:xfrm>
            <a:off x="270600" y="6352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Plotly Plot</a:t>
            </a:r>
            <a:endParaRPr sz="800"/>
          </a:p>
        </p:txBody>
      </p:sp>
      <p:pic>
        <p:nvPicPr>
          <p:cNvPr id="275" name="Google Shape;2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075" y="2882150"/>
            <a:ext cx="2956550" cy="228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7"/>
          <p:cNvPicPr preferRelativeResize="0"/>
          <p:nvPr/>
        </p:nvPicPr>
        <p:blipFill rotWithShape="1">
          <a:blip r:embed="rId4">
            <a:alphaModFix/>
          </a:blip>
          <a:srcRect t="7649" b="-7649"/>
          <a:stretch/>
        </p:blipFill>
        <p:spPr>
          <a:xfrm>
            <a:off x="2208975" y="791075"/>
            <a:ext cx="3238693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7"/>
          <p:cNvSpPr txBox="1"/>
          <p:nvPr/>
        </p:nvSpPr>
        <p:spPr>
          <a:xfrm>
            <a:off x="346500" y="3657600"/>
            <a:ext cx="5034000" cy="147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Mechanics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: Created map applying filter and map reduce logic.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Analysis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:  Observed that pm25 and pm10 particles are at very high level in atmosphere for Mexico.  We believe it is due to an outlier in MX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8" name="Google Shape;27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8851" y="555075"/>
            <a:ext cx="2999374" cy="2282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8675" y="1376425"/>
            <a:ext cx="7191675" cy="352482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8"/>
          <p:cNvSpPr txBox="1">
            <a:spLocks noGrp="1"/>
          </p:cNvSpPr>
          <p:nvPr>
            <p:ph type="title"/>
          </p:nvPr>
        </p:nvSpPr>
        <p:spPr>
          <a:xfrm>
            <a:off x="727800" y="539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Data conversion for geojson map</a:t>
            </a:r>
            <a:endParaRPr sz="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9"/>
          <p:cNvSpPr txBox="1"/>
          <p:nvPr/>
        </p:nvSpPr>
        <p:spPr>
          <a:xfrm>
            <a:off x="616025" y="1674800"/>
            <a:ext cx="3744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0" name="Google Shape;29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3375" y="808950"/>
            <a:ext cx="5068949" cy="285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9"/>
          <p:cNvSpPr txBox="1"/>
          <p:nvPr/>
        </p:nvSpPr>
        <p:spPr>
          <a:xfrm>
            <a:off x="382050" y="922475"/>
            <a:ext cx="3047100" cy="39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latin typeface="Lato"/>
                <a:ea typeface="Lato"/>
                <a:cs typeface="Lato"/>
                <a:sym typeface="Lato"/>
              </a:rPr>
              <a:t>Challenges in creating the map: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❖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Process was looking to create map leveraging local file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❖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We had to overcome the CORS error by importing HTTP server with CORS request handler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latin typeface="Lato"/>
                <a:ea typeface="Lato"/>
                <a:cs typeface="Lato"/>
                <a:sym typeface="Lato"/>
              </a:rPr>
              <a:t>Map analysis:</a:t>
            </a:r>
            <a:endParaRPr sz="1200" b="1"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❖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East coast had some higher levels of pm25 (pink circles) 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❖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There was  one location in Mexico that had 3000+pm level (we believe it is data issue and outlier)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❖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Overall all countries (provided if the outlier was removed) had low pm25 levels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2" name="Google Shape;29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3375" y="3373025"/>
            <a:ext cx="5068950" cy="165865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9"/>
          <p:cNvSpPr txBox="1">
            <a:spLocks noGrp="1"/>
          </p:cNvSpPr>
          <p:nvPr>
            <p:ph type="title"/>
          </p:nvPr>
        </p:nvSpPr>
        <p:spPr>
          <a:xfrm>
            <a:off x="239975" y="0"/>
            <a:ext cx="7931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Geojson-Map displaying pm25 particles in atmosphere by country</a:t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0"/>
          <p:cNvSpPr txBox="1">
            <a:spLocks noGrp="1"/>
          </p:cNvSpPr>
          <p:nvPr>
            <p:ph type="title"/>
          </p:nvPr>
        </p:nvSpPr>
        <p:spPr>
          <a:xfrm>
            <a:off x="217450" y="1310275"/>
            <a:ext cx="3228300" cy="14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000000"/>
                </a:solidFill>
              </a:rPr>
              <a:t>Air Quality Standards</a:t>
            </a:r>
            <a:endParaRPr sz="23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000000"/>
                </a:solidFill>
              </a:rPr>
              <a:t>Across North America</a:t>
            </a:r>
            <a:endParaRPr sz="2300">
              <a:solidFill>
                <a:srgbClr val="000000"/>
              </a:solidFill>
            </a:endParaRPr>
          </a:p>
        </p:txBody>
      </p:sp>
      <p:pic>
        <p:nvPicPr>
          <p:cNvPr id="299" name="Google Shape;29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41500"/>
            <a:ext cx="8839199" cy="165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0"/>
          <p:cNvPicPr preferRelativeResize="0"/>
          <p:nvPr/>
        </p:nvPicPr>
        <p:blipFill rotWithShape="1">
          <a:blip r:embed="rId4">
            <a:alphaModFix/>
          </a:blip>
          <a:srcRect t="5309" b="5309"/>
          <a:stretch/>
        </p:blipFill>
        <p:spPr>
          <a:xfrm>
            <a:off x="3495325" y="533400"/>
            <a:ext cx="5077176" cy="255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1"/>
          <p:cNvSpPr txBox="1">
            <a:spLocks noGrp="1"/>
          </p:cNvSpPr>
          <p:nvPr>
            <p:ph type="title"/>
          </p:nvPr>
        </p:nvSpPr>
        <p:spPr>
          <a:xfrm>
            <a:off x="727800" y="7566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</a:rPr>
              <a:t>PostgreSQL and Database Creation</a:t>
            </a:r>
            <a:endParaRPr sz="2400">
              <a:solidFill>
                <a:schemeClr val="lt1"/>
              </a:solidFill>
            </a:endParaRPr>
          </a:p>
        </p:txBody>
      </p:sp>
      <p:pic>
        <p:nvPicPr>
          <p:cNvPr id="306" name="Google Shape;30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9088" y="812525"/>
            <a:ext cx="1538775" cy="402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0637" y="1347723"/>
            <a:ext cx="5076788" cy="348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2"/>
          <p:cNvSpPr txBox="1">
            <a:spLocks noGrp="1"/>
          </p:cNvSpPr>
          <p:nvPr>
            <p:ph type="title"/>
          </p:nvPr>
        </p:nvSpPr>
        <p:spPr>
          <a:xfrm>
            <a:off x="532125" y="6820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</a:rPr>
              <a:t>PostgreSQL and Database Creation</a:t>
            </a:r>
            <a:endParaRPr sz="2400">
              <a:solidFill>
                <a:schemeClr val="lt1"/>
              </a:solidFill>
            </a:endParaRPr>
          </a:p>
        </p:txBody>
      </p:sp>
      <p:pic>
        <p:nvPicPr>
          <p:cNvPr id="313" name="Google Shape;3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00125"/>
            <a:ext cx="8839201" cy="1009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661960"/>
            <a:ext cx="8839198" cy="997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812118"/>
            <a:ext cx="8839199" cy="1002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3"/>
          <p:cNvSpPr txBox="1">
            <a:spLocks noGrp="1"/>
          </p:cNvSpPr>
          <p:nvPr>
            <p:ph type="title"/>
          </p:nvPr>
        </p:nvSpPr>
        <p:spPr>
          <a:xfrm>
            <a:off x="638175" y="6727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</a:rPr>
              <a:t>PostgreSQL and Database Creation</a:t>
            </a:r>
            <a:endParaRPr sz="2400">
              <a:solidFill>
                <a:schemeClr val="lt1"/>
              </a:solidFill>
            </a:endParaRPr>
          </a:p>
        </p:txBody>
      </p:sp>
      <p:pic>
        <p:nvPicPr>
          <p:cNvPr id="321" name="Google Shape;32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175" y="1707600"/>
            <a:ext cx="7867650" cy="141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4"/>
          <p:cNvSpPr txBox="1">
            <a:spLocks noGrp="1"/>
          </p:cNvSpPr>
          <p:nvPr>
            <p:ph type="title"/>
          </p:nvPr>
        </p:nvSpPr>
        <p:spPr>
          <a:xfrm>
            <a:off x="645900" y="606400"/>
            <a:ext cx="66405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Challenges with reading data in java</a:t>
            </a:r>
            <a:endParaRPr/>
          </a:p>
        </p:txBody>
      </p:sp>
      <p:sp>
        <p:nvSpPr>
          <p:cNvPr id="327" name="Google Shape;327;p34"/>
          <p:cNvSpPr txBox="1"/>
          <p:nvPr/>
        </p:nvSpPr>
        <p:spPr>
          <a:xfrm>
            <a:off x="452375" y="1792550"/>
            <a:ext cx="3368700" cy="2918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❖"/>
            </a:pPr>
            <a:r>
              <a:rPr lang="en-GB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JavaScript not being able read the data objects to pass to geojson</a:t>
            </a: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❖"/>
            </a:pPr>
            <a:r>
              <a:rPr lang="en-GB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CORS error</a:t>
            </a: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❖"/>
            </a:pPr>
            <a:r>
              <a:rPr lang="en-GB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Data formats to read local files needed to have a js file format for passing parameters to create plotly charts</a:t>
            </a: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❖"/>
            </a:pPr>
            <a:r>
              <a:rPr lang="en-GB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Not being able to dynamically update custom chart titles.</a:t>
            </a: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8" name="Google Shape;328;p34"/>
          <p:cNvSpPr/>
          <p:nvPr/>
        </p:nvSpPr>
        <p:spPr>
          <a:xfrm>
            <a:off x="4049825" y="2557100"/>
            <a:ext cx="1318800" cy="78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4"/>
          <p:cNvSpPr txBox="1"/>
          <p:nvPr/>
        </p:nvSpPr>
        <p:spPr>
          <a:xfrm>
            <a:off x="5501650" y="1738550"/>
            <a:ext cx="3188700" cy="2972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❖"/>
            </a:pPr>
            <a:r>
              <a:rPr lang="en-GB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Leveraged python to convert CSV file to Geojson file</a:t>
            </a: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❖"/>
            </a:pPr>
            <a:r>
              <a:rPr lang="en-GB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Localhost modification</a:t>
            </a: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❖"/>
            </a:pPr>
            <a:r>
              <a:rPr lang="en-GB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Converted CSV to JS file to pass the parameter to barchart as local file</a:t>
            </a: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❖"/>
            </a:pPr>
            <a:r>
              <a:rPr lang="en-GB" sz="1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Implemented generic title to over come dynamic title</a:t>
            </a: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34"/>
          <p:cNvSpPr txBox="1"/>
          <p:nvPr/>
        </p:nvSpPr>
        <p:spPr>
          <a:xfrm>
            <a:off x="452350" y="1414925"/>
            <a:ext cx="3368700" cy="415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Universal issues with Java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34"/>
          <p:cNvSpPr txBox="1"/>
          <p:nvPr/>
        </p:nvSpPr>
        <p:spPr>
          <a:xfrm>
            <a:off x="5501650" y="1414925"/>
            <a:ext cx="3205200" cy="415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457200" algn="l" rtl="0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rPr lang="en-GB" sz="15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Resolution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7925" y="1883300"/>
            <a:ext cx="2207700" cy="255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8950" y="1878150"/>
            <a:ext cx="2138706" cy="258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4800" y="1878150"/>
            <a:ext cx="1920901" cy="256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9"/>
          <p:cNvSpPr txBox="1">
            <a:spLocks noGrp="1"/>
          </p:cNvSpPr>
          <p:nvPr>
            <p:ph type="title"/>
          </p:nvPr>
        </p:nvSpPr>
        <p:spPr>
          <a:xfrm>
            <a:off x="193275" y="610475"/>
            <a:ext cx="3245400" cy="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Team Air Qualifiers</a:t>
            </a:r>
            <a:endParaRPr sz="2500" b="0"/>
          </a:p>
        </p:txBody>
      </p:sp>
      <p:sp>
        <p:nvSpPr>
          <p:cNvPr id="187" name="Google Shape;187;p19"/>
          <p:cNvSpPr txBox="1">
            <a:spLocks noGrp="1"/>
          </p:cNvSpPr>
          <p:nvPr>
            <p:ph type="body" idx="1"/>
          </p:nvPr>
        </p:nvSpPr>
        <p:spPr>
          <a:xfrm>
            <a:off x="558625" y="1923375"/>
            <a:ext cx="2207700" cy="22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/>
              <a:t>API source - OpenAQ.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b="1"/>
              <a:t>Data: Air quality attributes</a:t>
            </a:r>
            <a:endParaRPr b="1"/>
          </a:p>
        </p:txBody>
      </p:sp>
      <p:sp>
        <p:nvSpPr>
          <p:cNvPr id="188" name="Google Shape;188;p19"/>
          <p:cNvSpPr txBox="1"/>
          <p:nvPr/>
        </p:nvSpPr>
        <p:spPr>
          <a:xfrm>
            <a:off x="3202795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Chris Finklea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5230277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Alana Adams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7252929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Sharada Muthu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3177425" y="3811025"/>
            <a:ext cx="475200" cy="2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CEO</a:t>
            </a:r>
            <a:endParaRPr sz="7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19"/>
          <p:cNvSpPr txBox="1"/>
          <p:nvPr/>
        </p:nvSpPr>
        <p:spPr>
          <a:xfrm>
            <a:off x="5234825" y="3811025"/>
            <a:ext cx="475200" cy="2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CFO</a:t>
            </a:r>
            <a:endParaRPr sz="7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7216025" y="3811025"/>
            <a:ext cx="475200" cy="2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CIO</a:t>
            </a:r>
            <a:endParaRPr sz="7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>
            <a:spLocks noGrp="1"/>
          </p:cNvSpPr>
          <p:nvPr>
            <p:ph type="title"/>
          </p:nvPr>
        </p:nvSpPr>
        <p:spPr>
          <a:xfrm>
            <a:off x="673550" y="6477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99" name="Google Shape;199;p20"/>
          <p:cNvSpPr txBox="1">
            <a:spLocks noGrp="1"/>
          </p:cNvSpPr>
          <p:nvPr>
            <p:ph type="body" idx="1"/>
          </p:nvPr>
        </p:nvSpPr>
        <p:spPr>
          <a:xfrm>
            <a:off x="1868550" y="1545638"/>
            <a:ext cx="5587800" cy="13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 b="1"/>
              <a:t>Team Air Qualifiers are analyzing to understand the air quality across North America (i.e. US, CA, MX)</a:t>
            </a:r>
            <a:endParaRPr sz="1500" b="1"/>
          </a:p>
        </p:txBody>
      </p:sp>
      <p:pic>
        <p:nvPicPr>
          <p:cNvPr id="200" name="Google Shape;200;p20" descr="shutterstock_429987889_edited.jpg"/>
          <p:cNvPicPr preferRelativeResize="0"/>
          <p:nvPr/>
        </p:nvPicPr>
        <p:blipFill rotWithShape="1">
          <a:blip r:embed="rId3">
            <a:alphaModFix/>
          </a:blip>
          <a:srcRect l="12609" t="85988" r="6247" b="1381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0"/>
          <p:cNvSpPr txBox="1"/>
          <p:nvPr/>
        </p:nvSpPr>
        <p:spPr>
          <a:xfrm>
            <a:off x="6565000" y="3533350"/>
            <a:ext cx="2579100" cy="19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/>
              <a:t>API:</a:t>
            </a:r>
            <a:br>
              <a:rPr lang="en-GB" sz="1100"/>
            </a:br>
            <a:r>
              <a:rPr lang="en-GB" sz="1100">
                <a:uFill>
                  <a:noFill/>
                </a:uFill>
                <a:hlinkClick r:id="rId4"/>
              </a:rPr>
              <a:t> </a:t>
            </a:r>
            <a:r>
              <a:rPr lang="en-GB" sz="10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https://api.openaq.org/v2/</a:t>
            </a:r>
            <a:r>
              <a:rPr lang="en-GB" sz="1000" u="sng">
                <a:solidFill>
                  <a:schemeClr val="hlink"/>
                </a:solidFill>
                <a:highlight>
                  <a:srgbClr val="FFFFFF"/>
                </a:highlight>
              </a:rPr>
              <a:t>measurements</a:t>
            </a:r>
            <a:endParaRPr sz="1000" u="sng">
              <a:solidFill>
                <a:schemeClr val="hlink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hlink"/>
                </a:solidFill>
                <a:highlight>
                  <a:srgbClr val="FFFFFF"/>
                </a:highlight>
                <a:hlinkClick r:id="rId5"/>
              </a:rPr>
              <a:t>https://api.openaq.org/v2/countries</a:t>
            </a:r>
            <a:endParaRPr sz="1000" u="sng">
              <a:solidFill>
                <a:schemeClr val="hlink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hlink"/>
                </a:solidFill>
                <a:highlight>
                  <a:srgbClr val="FFFFFF"/>
                </a:highlight>
                <a:hlinkClick r:id="rId6"/>
              </a:rPr>
              <a:t>https://api.openaq.org/v2/parameters</a:t>
            </a:r>
            <a:endParaRPr sz="1000" u="sng">
              <a:solidFill>
                <a:schemeClr val="hlink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hlink"/>
                </a:solidFill>
                <a:highlight>
                  <a:srgbClr val="FFFFFF"/>
                </a:highlight>
                <a:hlinkClick r:id="rId7"/>
              </a:rPr>
              <a:t>https://api.openaq.org/v2/locations</a:t>
            </a:r>
            <a:endParaRPr sz="1000" u="sng">
              <a:solidFill>
                <a:schemeClr val="hlink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"/>
          <p:cNvSpPr txBox="1">
            <a:spLocks noGrp="1"/>
          </p:cNvSpPr>
          <p:nvPr>
            <p:ph type="title"/>
          </p:nvPr>
        </p:nvSpPr>
        <p:spPr>
          <a:xfrm>
            <a:off x="727650" y="716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 and Delivered</a:t>
            </a:r>
            <a:endParaRPr/>
          </a:p>
        </p:txBody>
      </p:sp>
      <p:sp>
        <p:nvSpPr>
          <p:cNvPr id="207" name="Google Shape;207;p21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1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08" name="Google Shape;208;p21"/>
          <p:cNvSpPr/>
          <p:nvPr/>
        </p:nvSpPr>
        <p:spPr>
          <a:xfrm>
            <a:off x="1400790" y="35564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2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09" name="Google Shape;209;p21"/>
          <p:cNvSpPr txBox="1">
            <a:spLocks noGrp="1"/>
          </p:cNvSpPr>
          <p:nvPr>
            <p:ph type="body" idx="1"/>
          </p:nvPr>
        </p:nvSpPr>
        <p:spPr>
          <a:xfrm>
            <a:off x="1973775" y="3307875"/>
            <a:ext cx="2975700" cy="11499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127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Discover patterns in air quality in North America.  </a:t>
            </a:r>
            <a:endParaRPr sz="1100"/>
          </a:p>
        </p:txBody>
      </p:sp>
      <p:sp>
        <p:nvSpPr>
          <p:cNvPr id="210" name="Google Shape;210;p21"/>
          <p:cNvSpPr/>
          <p:nvPr/>
        </p:nvSpPr>
        <p:spPr>
          <a:xfrm>
            <a:off x="5090809" y="28674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3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11" name="Google Shape;211;p21"/>
          <p:cNvSpPr txBox="1"/>
          <p:nvPr/>
        </p:nvSpPr>
        <p:spPr>
          <a:xfrm>
            <a:off x="1973775" y="2028500"/>
            <a:ext cx="2975700" cy="831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Identify a data source to do our project: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 sz="1100"/>
              <a:t>We leveraged </a:t>
            </a:r>
            <a:r>
              <a:rPr lang="en-GB" sz="900"/>
              <a:t>OpenAQ api to get our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1"/>
          <p:cNvSpPr txBox="1"/>
          <p:nvPr/>
        </p:nvSpPr>
        <p:spPr>
          <a:xfrm>
            <a:off x="2429100" y="1455225"/>
            <a:ext cx="199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Goal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1"/>
          <p:cNvSpPr txBox="1"/>
          <p:nvPr/>
        </p:nvSpPr>
        <p:spPr>
          <a:xfrm>
            <a:off x="6226275" y="1455225"/>
            <a:ext cx="199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Delivered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1"/>
          <p:cNvSpPr txBox="1"/>
          <p:nvPr/>
        </p:nvSpPr>
        <p:spPr>
          <a:xfrm>
            <a:off x="5555175" y="1973175"/>
            <a:ext cx="3184500" cy="2484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Air quality in North America - API data extraction from: OpenAQ </a:t>
            </a:r>
            <a:endParaRPr sz="11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Started with 10,000+ observation and narrowed our data 883 observations</a:t>
            </a:r>
            <a:endParaRPr sz="11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Data cleansing performed leveraging </a:t>
            </a:r>
            <a:endParaRPr sz="11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Python, MongoDB and JavaScript</a:t>
            </a:r>
            <a:endParaRPr sz="11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Leaflet map, barchart, ERD diagram, scatter plot and analysis on the data  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>
            <a:spLocks noGrp="1"/>
          </p:cNvSpPr>
          <p:nvPr>
            <p:ph type="title"/>
          </p:nvPr>
        </p:nvSpPr>
        <p:spPr>
          <a:xfrm>
            <a:off x="727800" y="669014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</a:t>
            </a:r>
            <a:endParaRPr/>
          </a:p>
        </p:txBody>
      </p:sp>
      <p:pic>
        <p:nvPicPr>
          <p:cNvPr id="220" name="Google Shape;220;p22"/>
          <p:cNvPicPr preferRelativeResize="0"/>
          <p:nvPr/>
        </p:nvPicPr>
        <p:blipFill rotWithShape="1">
          <a:blip r:embed="rId3">
            <a:alphaModFix/>
          </a:blip>
          <a:srcRect l="21370" r="21365"/>
          <a:stretch/>
        </p:blipFill>
        <p:spPr>
          <a:xfrm>
            <a:off x="830400" y="1598276"/>
            <a:ext cx="2501201" cy="1455952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2"/>
          <p:cNvSpPr txBox="1"/>
          <p:nvPr/>
        </p:nvSpPr>
        <p:spPr>
          <a:xfrm>
            <a:off x="862816" y="2113412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01 </a:t>
            </a:r>
            <a:endParaRPr sz="3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22" name="Google Shape;222;p22"/>
          <p:cNvGrpSpPr/>
          <p:nvPr/>
        </p:nvGrpSpPr>
        <p:grpSpPr>
          <a:xfrm>
            <a:off x="830400" y="2969796"/>
            <a:ext cx="2501700" cy="1353953"/>
            <a:chOff x="830400" y="3274596"/>
            <a:chExt cx="2501700" cy="1353953"/>
          </a:xfrm>
        </p:grpSpPr>
        <p:sp>
          <p:nvSpPr>
            <p:cNvPr id="223" name="Google Shape;223;p2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22"/>
          <p:cNvSpPr txBox="1">
            <a:spLocks noGrp="1"/>
          </p:cNvSpPr>
          <p:nvPr>
            <p:ph type="title"/>
          </p:nvPr>
        </p:nvSpPr>
        <p:spPr>
          <a:xfrm>
            <a:off x="891325" y="3150675"/>
            <a:ext cx="23652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Identify a data source for project 3:</a:t>
            </a:r>
            <a:endParaRPr sz="1000"/>
          </a:p>
        </p:txBody>
      </p:sp>
      <p:sp>
        <p:nvSpPr>
          <p:cNvPr id="226" name="Google Shape;226;p22"/>
          <p:cNvSpPr txBox="1">
            <a:spLocks noGrp="1"/>
          </p:cNvSpPr>
          <p:nvPr>
            <p:ph type="body" idx="4294967295"/>
          </p:nvPr>
        </p:nvSpPr>
        <p:spPr>
          <a:xfrm>
            <a:off x="967528" y="3580855"/>
            <a:ext cx="22383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000000"/>
                </a:solidFill>
              </a:rPr>
              <a:t>Leveraged OpenAQ api to get our data</a:t>
            </a:r>
            <a:endParaRPr sz="1000"/>
          </a:p>
        </p:txBody>
      </p:sp>
      <p:pic>
        <p:nvPicPr>
          <p:cNvPr id="227" name="Google Shape;227;p22"/>
          <p:cNvPicPr preferRelativeResize="0"/>
          <p:nvPr/>
        </p:nvPicPr>
        <p:blipFill rotWithShape="1">
          <a:blip r:embed="rId4">
            <a:alphaModFix/>
          </a:blip>
          <a:srcRect t="11959" b="11959"/>
          <a:stretch/>
        </p:blipFill>
        <p:spPr>
          <a:xfrm>
            <a:off x="3332867" y="3054213"/>
            <a:ext cx="2501198" cy="1267831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2"/>
          <p:cNvSpPr txBox="1"/>
          <p:nvPr/>
        </p:nvSpPr>
        <p:spPr>
          <a:xfrm>
            <a:off x="3389243" y="3258277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02 </a:t>
            </a:r>
            <a:endParaRPr sz="3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29" name="Google Shape;229;p22"/>
          <p:cNvGrpSpPr/>
          <p:nvPr/>
        </p:nvGrpSpPr>
        <p:grpSpPr>
          <a:xfrm rot="10800000" flipH="1">
            <a:off x="3332875" y="1604622"/>
            <a:ext cx="2501700" cy="1547433"/>
            <a:chOff x="830400" y="3274596"/>
            <a:chExt cx="2501700" cy="1353953"/>
          </a:xfrm>
        </p:grpSpPr>
        <p:sp>
          <p:nvSpPr>
            <p:cNvPr id="230" name="Google Shape;230;p2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232;p22"/>
          <p:cNvSpPr txBox="1">
            <a:spLocks noGrp="1"/>
          </p:cNvSpPr>
          <p:nvPr>
            <p:ph type="title"/>
          </p:nvPr>
        </p:nvSpPr>
        <p:spPr>
          <a:xfrm>
            <a:off x="3462953" y="1708242"/>
            <a:ext cx="22383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000000"/>
                </a:solidFill>
              </a:rPr>
              <a:t>Discover patterns in air quality in North America</a:t>
            </a:r>
            <a:endParaRPr sz="900"/>
          </a:p>
        </p:txBody>
      </p:sp>
      <p:sp>
        <p:nvSpPr>
          <p:cNvPr id="233" name="Google Shape;233;p22"/>
          <p:cNvSpPr txBox="1">
            <a:spLocks noGrp="1"/>
          </p:cNvSpPr>
          <p:nvPr>
            <p:ph type="body" idx="4294967295"/>
          </p:nvPr>
        </p:nvSpPr>
        <p:spPr>
          <a:xfrm>
            <a:off x="3389250" y="2029300"/>
            <a:ext cx="2501700" cy="9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000000"/>
                </a:solidFill>
              </a:rPr>
              <a:t>Research performed on relationships between air quality, weather, and population.  We will display our findings with heat maps, bar charts, and scatter plots</a:t>
            </a:r>
            <a:endParaRPr sz="1000"/>
          </a:p>
        </p:txBody>
      </p:sp>
      <p:pic>
        <p:nvPicPr>
          <p:cNvPr id="234" name="Google Shape;234;p22"/>
          <p:cNvPicPr preferRelativeResize="0"/>
          <p:nvPr/>
        </p:nvPicPr>
        <p:blipFill rotWithShape="1">
          <a:blip r:embed="rId5">
            <a:alphaModFix/>
          </a:blip>
          <a:srcRect t="21021" b="21021"/>
          <a:stretch/>
        </p:blipFill>
        <p:spPr>
          <a:xfrm>
            <a:off x="5832600" y="1604626"/>
            <a:ext cx="2501200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2"/>
          <p:cNvSpPr txBox="1"/>
          <p:nvPr/>
        </p:nvSpPr>
        <p:spPr>
          <a:xfrm>
            <a:off x="5856250" y="2113400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03 </a:t>
            </a:r>
            <a:endParaRPr sz="3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36" name="Google Shape;236;p22"/>
          <p:cNvGrpSpPr/>
          <p:nvPr/>
        </p:nvGrpSpPr>
        <p:grpSpPr>
          <a:xfrm>
            <a:off x="5832591" y="2969796"/>
            <a:ext cx="2501700" cy="1353953"/>
            <a:chOff x="830400" y="3274596"/>
            <a:chExt cx="2501700" cy="1353953"/>
          </a:xfrm>
        </p:grpSpPr>
        <p:sp>
          <p:nvSpPr>
            <p:cNvPr id="237" name="Google Shape;237;p2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22"/>
          <p:cNvSpPr txBox="1">
            <a:spLocks noGrp="1"/>
          </p:cNvSpPr>
          <p:nvPr>
            <p:ph type="title"/>
          </p:nvPr>
        </p:nvSpPr>
        <p:spPr>
          <a:xfrm>
            <a:off x="5948103" y="2893603"/>
            <a:ext cx="22383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Delivered</a:t>
            </a:r>
            <a:endParaRPr sz="1000"/>
          </a:p>
        </p:txBody>
      </p:sp>
      <p:sp>
        <p:nvSpPr>
          <p:cNvPr id="240" name="Google Shape;240;p22"/>
          <p:cNvSpPr txBox="1">
            <a:spLocks noGrp="1"/>
          </p:cNvSpPr>
          <p:nvPr>
            <p:ph type="body" idx="4294967295"/>
          </p:nvPr>
        </p:nvSpPr>
        <p:spPr>
          <a:xfrm>
            <a:off x="5701250" y="3187150"/>
            <a:ext cx="2632500" cy="11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Lato"/>
              <a:buChar char="●"/>
            </a:pPr>
            <a:r>
              <a:rPr lang="en-GB" sz="1000">
                <a:solidFill>
                  <a:srgbClr val="000000"/>
                </a:solidFill>
              </a:rPr>
              <a:t>Air quality in in North America - API data extraction from: OpenAQ </a:t>
            </a:r>
            <a:endParaRPr sz="1000">
              <a:solidFill>
                <a:srgbClr val="000000"/>
              </a:solidFill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Lato"/>
              <a:buChar char="●"/>
            </a:pPr>
            <a:r>
              <a:rPr lang="en-GB" sz="1000">
                <a:solidFill>
                  <a:srgbClr val="000000"/>
                </a:solidFill>
              </a:rPr>
              <a:t>Data cleansing performed leveraging Python, PostgreSQL and JavaScript. Plotly, Geojson…</a:t>
            </a:r>
            <a:endParaRPr sz="1000">
              <a:solidFill>
                <a:srgbClr val="000000"/>
              </a:solidFill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Lato"/>
              <a:buChar char="●"/>
            </a:pPr>
            <a:r>
              <a:rPr lang="en-GB" sz="1000">
                <a:solidFill>
                  <a:srgbClr val="000000"/>
                </a:solidFill>
              </a:rPr>
              <a:t>Heat map, barchart, ERD diagram, scatter plot and analysis on the data  </a:t>
            </a:r>
            <a:endParaRPr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1225" y="730400"/>
            <a:ext cx="38934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Airborne Particulates</a:t>
            </a:r>
            <a:endParaRPr b="0"/>
          </a:p>
        </p:txBody>
      </p:sp>
      <p:sp>
        <p:nvSpPr>
          <p:cNvPr id="246" name="Google Shape;246;p23"/>
          <p:cNvSpPr txBox="1">
            <a:spLocks noGrp="1"/>
          </p:cNvSpPr>
          <p:nvPr>
            <p:ph type="body" idx="1"/>
          </p:nvPr>
        </p:nvSpPr>
        <p:spPr>
          <a:xfrm>
            <a:off x="721225" y="1161250"/>
            <a:ext cx="3893400" cy="32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2D333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From &lt;https://ww2.arb.ca.gov/resources/inhalable-particulate-matter-and-health&gt;</a:t>
            </a:r>
            <a:br>
              <a:rPr lang="en-GB" sz="700">
                <a:solidFill>
                  <a:srgbClr val="2D333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PM is particulate matter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PM10 is particulate matter less than 10 micrometers in diameter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PM25 is particulate matter less than 2.5 micrometers in diameter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Particulate matter may be formed in the atmosphere through chemical reactions from gasses such as sulfur dioxide (SO2), nitrogen oxides (NOX), and certain organic compounds.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PM25 usually  emitted by: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3600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Combustion of gasoline, oil, diesel fuel or wood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PM10 additionally emitted by: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3600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natural sources: 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6300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trees and vegetation, 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6300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-GB" sz="1000">
                <a:solidFill>
                  <a:schemeClr val="dk2"/>
                </a:solidFill>
                <a:highlight>
                  <a:schemeClr val="lt1"/>
                </a:highlight>
              </a:rPr>
              <a:t>pollen and fragments of bacteria.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3600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 man-made sources: 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6300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dust from construction sites, landfills and agriculture, 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6300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wildfires and brush/waste burning, 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6300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industrial sources, </a:t>
            </a:r>
            <a:endParaRPr sz="1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6300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-GB" sz="1000">
                <a:solidFill>
                  <a:schemeClr val="dk2"/>
                </a:solidFill>
                <a:highlight>
                  <a:srgbClr val="FFFFFF"/>
                </a:highlight>
              </a:rPr>
              <a:t>wind-blown dust from open lands, </a:t>
            </a:r>
            <a:endParaRPr sz="600">
              <a:solidFill>
                <a:schemeClr val="dk2"/>
              </a:solidFill>
            </a:endParaRPr>
          </a:p>
        </p:txBody>
      </p:sp>
      <p:pic>
        <p:nvPicPr>
          <p:cNvPr id="247" name="Google Shape;247;p23" descr="https://ww2.arb.ca.gov/resources/inhalable-particulate-matter-and-health" title="particulate_size_comparison"/>
          <p:cNvPicPr preferRelativeResize="0"/>
          <p:nvPr/>
        </p:nvPicPr>
        <p:blipFill rotWithShape="1">
          <a:blip r:embed="rId3">
            <a:alphaModFix/>
          </a:blip>
          <a:srcRect l="4052" r="4061"/>
          <a:stretch/>
        </p:blipFill>
        <p:spPr>
          <a:xfrm>
            <a:off x="4614625" y="861450"/>
            <a:ext cx="3997248" cy="326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 txBox="1">
            <a:spLocks noGrp="1"/>
          </p:cNvSpPr>
          <p:nvPr>
            <p:ph type="body" idx="1"/>
          </p:nvPr>
        </p:nvSpPr>
        <p:spPr>
          <a:xfrm>
            <a:off x="4624125" y="1268725"/>
            <a:ext cx="3893400" cy="3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PM10 short-term exposures have been associated primarily with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worsening of respiratory diseases,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including asthma and chronic obstructive pulmonary disease (COPD),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leading to hospitalization and emergency department visits.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Long-term exposure to PM10 are less clear, although several studies suggest a link between long-term PM10 exposure and respiratory mortality. 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The International Agency for Research on Cancer (IARC) published a review in 2015 that concluded that particulate matter in outdoor air pollution causes lung cancer.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/>
          </a:p>
        </p:txBody>
      </p:sp>
      <p:sp>
        <p:nvSpPr>
          <p:cNvPr id="253" name="Google Shape;253;p24"/>
          <p:cNvSpPr txBox="1">
            <a:spLocks noGrp="1"/>
          </p:cNvSpPr>
          <p:nvPr>
            <p:ph type="title"/>
          </p:nvPr>
        </p:nvSpPr>
        <p:spPr>
          <a:xfrm>
            <a:off x="637525" y="498650"/>
            <a:ext cx="81678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Harmful Effects Caused by Particulate Matter </a:t>
            </a:r>
            <a:endParaRPr sz="2400" b="0"/>
          </a:p>
        </p:txBody>
      </p:sp>
      <p:sp>
        <p:nvSpPr>
          <p:cNvPr id="254" name="Google Shape;254;p24"/>
          <p:cNvSpPr txBox="1">
            <a:spLocks noGrp="1"/>
          </p:cNvSpPr>
          <p:nvPr>
            <p:ph type="body" idx="1"/>
          </p:nvPr>
        </p:nvSpPr>
        <p:spPr>
          <a:xfrm>
            <a:off x="730725" y="1268725"/>
            <a:ext cx="3893400" cy="3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PM2.5, short-term exposures (up to 24-hours duration) have been associated with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premature mortality,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increased hospital admissions for heart or lung causes,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acute and chronic bronchitis,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asthma attacks,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emergency room visits,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respiratory symptoms, and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restricted activity days. 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Long-term (months to years) exposure to PM2.5 has been linked to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premature death,  particularly in people who have chronic heart or lung diseases, and </a:t>
            </a:r>
            <a:endParaRPr sz="1100"/>
          </a:p>
          <a:p>
            <a:pPr marL="269999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reduced lung function growth in children. </a:t>
            </a:r>
            <a:endParaRPr sz="800">
              <a:solidFill>
                <a:srgbClr val="2D333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/>
          </a:p>
        </p:txBody>
      </p:sp>
      <p:sp>
        <p:nvSpPr>
          <p:cNvPr id="255" name="Google Shape;255;p24"/>
          <p:cNvSpPr txBox="1"/>
          <p:nvPr/>
        </p:nvSpPr>
        <p:spPr>
          <a:xfrm>
            <a:off x="1229975" y="4714875"/>
            <a:ext cx="5162100" cy="2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>
                <a:solidFill>
                  <a:srgbClr val="2D333D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From &lt;https://ww2.arb.ca.gov/resources/inhalable-particulate-matter-and-health&gt;</a:t>
            </a:r>
            <a:br>
              <a:rPr lang="en-GB" sz="700" b="1">
                <a:solidFill>
                  <a:srgbClr val="2D333D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"/>
          <p:cNvSpPr txBox="1">
            <a:spLocks noGrp="1"/>
          </p:cNvSpPr>
          <p:nvPr>
            <p:ph type="title"/>
          </p:nvPr>
        </p:nvSpPr>
        <p:spPr>
          <a:xfrm>
            <a:off x="678600" y="602025"/>
            <a:ext cx="38934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API to CSV Pipeline</a:t>
            </a:r>
            <a:endParaRPr b="0"/>
          </a:p>
        </p:txBody>
      </p:sp>
      <p:pic>
        <p:nvPicPr>
          <p:cNvPr id="261" name="Google Shape;2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8800"/>
            <a:ext cx="5617225" cy="3368017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5"/>
          <p:cNvSpPr txBox="1"/>
          <p:nvPr/>
        </p:nvSpPr>
        <p:spPr>
          <a:xfrm>
            <a:off x="5769625" y="1468788"/>
            <a:ext cx="3520800" cy="23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Pull data from OpenAQ api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Filter for countries 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Dropped less value add columns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Organize the data for ease of use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Convert dataframe to CSV with pandas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6"/>
          <p:cNvSpPr txBox="1">
            <a:spLocks noGrp="1"/>
          </p:cNvSpPr>
          <p:nvPr>
            <p:ph type="title"/>
          </p:nvPr>
        </p:nvSpPr>
        <p:spPr>
          <a:xfrm>
            <a:off x="558775" y="461400"/>
            <a:ext cx="7896000" cy="5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Weather Conditions and Air Quality</a:t>
            </a:r>
            <a:endParaRPr/>
          </a:p>
        </p:txBody>
      </p:sp>
      <p:pic>
        <p:nvPicPr>
          <p:cNvPr id="268" name="Google Shape;26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2" y="1274500"/>
            <a:ext cx="4229741" cy="31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738" y="1274503"/>
            <a:ext cx="4229725" cy="31722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979</Words>
  <Application>Microsoft Office PowerPoint</Application>
  <PresentationFormat>On-screen Show (16:9)</PresentationFormat>
  <Paragraphs>135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Lato</vt:lpstr>
      <vt:lpstr>Raleway</vt:lpstr>
      <vt:lpstr>Montserrat</vt:lpstr>
      <vt:lpstr>Arial</vt:lpstr>
      <vt:lpstr>Streamline</vt:lpstr>
      <vt:lpstr>Air Qualifiers</vt:lpstr>
      <vt:lpstr>Team Air Qualifiers</vt:lpstr>
      <vt:lpstr>Overview</vt:lpstr>
      <vt:lpstr>Goal and Delivered</vt:lpstr>
      <vt:lpstr>Process</vt:lpstr>
      <vt:lpstr>Airborne Particulates</vt:lpstr>
      <vt:lpstr>Harmful Effects Caused by Particulate Matter </vt:lpstr>
      <vt:lpstr>API to CSV Pipeline</vt:lpstr>
      <vt:lpstr>Weather Conditions and Air Quality</vt:lpstr>
      <vt:lpstr>Plotly Plot</vt:lpstr>
      <vt:lpstr>Data conversion for geojson map</vt:lpstr>
      <vt:lpstr>Geojson-Map displaying pm25 particles in atmosphere by country</vt:lpstr>
      <vt:lpstr>Air Quality Standards Across North America</vt:lpstr>
      <vt:lpstr>PostgreSQL and Database Creation</vt:lpstr>
      <vt:lpstr>PostgreSQL and Database Creation</vt:lpstr>
      <vt:lpstr>PostgreSQL and Database Creation</vt:lpstr>
      <vt:lpstr>Challenges with reading data in java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Qualifiers</dc:title>
  <dc:creator>Alana Adams</dc:creator>
  <cp:lastModifiedBy>Alana Adams</cp:lastModifiedBy>
  <cp:revision>1</cp:revision>
  <dcterms:modified xsi:type="dcterms:W3CDTF">2023-07-12T23:57:49Z</dcterms:modified>
</cp:coreProperties>
</file>